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1" d="100"/>
          <a:sy n="151" d="100"/>
        </p:scale>
        <p:origin x="47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79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983480"/>
            <a:ext cx="9144000" cy="16459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457200"/>
            <a:ext cx="8412480" cy="41148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85800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600" dirty="0">
                <a:solidFill>
                  <a:srgbClr val="38BDF8"/>
                </a:solidFill>
              </a:rPr>
              <a:t>PERFECT NEXT SMC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1188720"/>
            <a:ext cx="78638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Medical-Grade &amp;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Institutional Textiles</a:t>
            </a:r>
            <a:endParaRPr lang="en-US" sz="3800" dirty="0"/>
          </a:p>
        </p:txBody>
      </p:sp>
      <p:sp>
        <p:nvSpPr>
          <p:cNvPr id="8" name="Shape 6"/>
          <p:cNvSpPr/>
          <p:nvPr/>
        </p:nvSpPr>
        <p:spPr>
          <a:xfrm>
            <a:off x="640080" y="2788920"/>
            <a:ext cx="320040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92608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94A3B8"/>
                </a:solidFill>
              </a:rPr>
              <a:t>Surgical Precision. Industrial Durability. Enterprise Scale.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3520440"/>
            <a:ext cx="1645920" cy="256032"/>
          </a:xfrm>
          <a:prstGeom prst="rect">
            <a:avLst/>
          </a:prstGeom>
          <a:solidFill>
            <a:srgbClr val="0E7490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3520440"/>
            <a:ext cx="164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8FAFC"/>
                </a:solidFill>
              </a:rPr>
              <a:t>CLINICAL APPAREL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2377440" y="3520440"/>
            <a:ext cx="1645920" cy="256032"/>
          </a:xfrm>
          <a:prstGeom prst="rect">
            <a:avLst/>
          </a:prstGeom>
          <a:solidFill>
            <a:srgbClr val="0E7490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377440" y="3520440"/>
            <a:ext cx="164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8FAFC"/>
                </a:solidFill>
              </a:rPr>
              <a:t>INSTITUTIONAL BEDDING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4114800" y="3520440"/>
            <a:ext cx="1645920" cy="256032"/>
          </a:xfrm>
          <a:prstGeom prst="rect">
            <a:avLst/>
          </a:prstGeom>
          <a:solidFill>
            <a:srgbClr val="0E7490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14800" y="3520440"/>
            <a:ext cx="164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8FAFC"/>
                </a:solidFill>
              </a:rPr>
              <a:t>DINING LINENS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5852160" y="3520440"/>
            <a:ext cx="1645920" cy="256032"/>
          </a:xfrm>
          <a:prstGeom prst="rect">
            <a:avLst/>
          </a:prstGeom>
          <a:solidFill>
            <a:srgbClr val="0E7490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852160" y="3520440"/>
            <a:ext cx="164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8FAFC"/>
                </a:solidFill>
              </a:rPr>
              <a:t>OEM / PRIVATE LABEL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365760" y="5001768"/>
            <a:ext cx="841248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F8FAFC"/>
                </a:solidFill>
              </a:rPr>
              <a:t>fabrics.perfectnextsmc.com  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INSTITUTIONAL BEDDING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Clinical Waterproof Mattress Protectors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8412480" cy="621792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1170432"/>
            <a:ext cx="45720" cy="6217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225296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100% Waterproof Membrane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840480" y="1225296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Impermeable barrier layer blocks all liquid penetration — critical for surgical and ICU bed turnover compliance.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65760" y="1874520"/>
            <a:ext cx="8412480" cy="621792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" y="1874520"/>
            <a:ext cx="45720" cy="6217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1929384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Anti-Dust Mite Barrier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840480" y="1929384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Micro-pore weave structure prevents dust mite colonization — essential for allergy-sensitive patient environments.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65760" y="2578608"/>
            <a:ext cx="8412480" cy="621792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60" y="2578608"/>
            <a:ext cx="45720" cy="6217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633472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Anti-Acarid &amp; Anti-Bed Bug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840480" y="2633472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Physical barrier construction eliminates acarid and bed bug harborage without chemical treatment.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65760" y="3282696"/>
            <a:ext cx="8412480" cy="621792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65760" y="3282696"/>
            <a:ext cx="45720" cy="6217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337560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Breathable Ventilation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840480" y="333756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Open-cell breathable backing maintains patient comfort and regulates microclimate without compromising barrier integrity.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65760" y="3986784"/>
            <a:ext cx="8412480" cy="621792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65760" y="3986784"/>
            <a:ext cx="45720" cy="6217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4041648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Institutional Fit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840480" y="4041648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Deep elastic anchor skirt with reinforced corner gussets — stays secured through high-cycle patient repositioning.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INSTITUTIONAL BEDDING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Luxury Cloud Mattress Toppers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41148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35024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Goose-Down Alternative Fill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1719072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Lofty, hypoallergenic alternative fill delivers five-star softness — appropriate for hotel-grade clinical upgrades.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709160" y="1170432"/>
            <a:ext cx="41148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92040" y="1335024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Baffle-Box Quilting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892040" y="1719072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Individual box chambers prevent fill migration — consistent loft and warmth distribution across the full surface.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5760" y="2862072"/>
            <a:ext cx="41148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026664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Deep Elastic Anchor Bands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48640" y="3410712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Four-corner deep-pocket elastic bands lock the topper in position even through restless patient movement.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709160" y="2862072"/>
            <a:ext cx="41148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92040" y="3026664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Hard Bed Transformation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892040" y="3410712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Purpose-built to upgrade firm institutional mattresses — measurably improves patient satisfaction scores.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INSTITUTIONAL BEDDING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Sweetnight Support Pillows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8412480" cy="347472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25880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8BDF8"/>
                </a:solidFill>
              </a:rPr>
              <a:t>5-Second Rapid Rebound Technology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178308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</a:rPr>
              <a:t>Engineered memory response returns pillow to optimal shape within 5 seconds — eliminating the flat, compressed pillows that drive patient complaints in long-stay and surgical recovery units.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02920" y="2514600"/>
            <a:ext cx="2606040" cy="105156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4360" y="2633472"/>
            <a:ext cx="2423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38BDF8"/>
                </a:solidFill>
              </a:rPr>
              <a:t>SIDE SLEEPER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94360" y="2907792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Higher loft lateral support maintains spinal alignment — reduces shoulder and neck pressure for post-surgical patients.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3291840" y="2514600"/>
            <a:ext cx="2606040" cy="105156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83280" y="2633472"/>
            <a:ext cx="2423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38BDF8"/>
                </a:solidFill>
              </a:rPr>
              <a:t>BACK SLEEPER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383280" y="2907792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Medium-firm cervical support cradles the natural cervical curve — ideal for recovery and extended bed rest.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6080760" y="2514600"/>
            <a:ext cx="2606040" cy="105156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72200" y="2633472"/>
            <a:ext cx="2423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38BDF8"/>
                </a:solidFill>
              </a:rPr>
              <a:t>FRONT / VARIABLE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172200" y="2907792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Balanced firmness adapts to frequent repositioning — suited for high-movement or restless patient profiles.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INSTITUTIONAL BEDDING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Luxury Satin Bed Pillows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8412480" cy="61264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1170432"/>
            <a:ext cx="45720" cy="612648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23444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Shell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651760" y="1234440"/>
            <a:ext cx="5943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Embossed striped satin outer shell — premium visual presentation for hospitality and executive patient suites.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65760" y="1865376"/>
            <a:ext cx="8412480" cy="61264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" y="1865376"/>
            <a:ext cx="45720" cy="612648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1929384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Fill Structure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651760" y="1929384"/>
            <a:ext cx="5943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Plush no-shift structural fill prevents clumping or compression — maintains loft through extended commercial laundering.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65760" y="2560320"/>
            <a:ext cx="8412480" cy="61264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60" y="2560320"/>
            <a:ext cx="45720" cy="612648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624328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Hypoallergenic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651760" y="2624328"/>
            <a:ext cx="5943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Allergen barrier construction — compliant with medical-grade hypoallergenic standards for sensitive environments.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65760" y="3255264"/>
            <a:ext cx="8412480" cy="61264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65760" y="3255264"/>
            <a:ext cx="45720" cy="612648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319272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Durability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651760" y="3319272"/>
            <a:ext cx="5943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Reinforced double-needle seam construction withstands repeated high-temperature industrial wash and dry cycles.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65760" y="3950208"/>
            <a:ext cx="8412480" cy="61264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65760" y="3950208"/>
            <a:ext cx="45720" cy="612648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4014216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Application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2651760" y="4014216"/>
            <a:ext cx="5943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Suited to hotel chains, VIP medical suites, boutique healthcare facilities, and premium hospitality settings.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INSTITUTIONAL BEDDING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Cushion &amp; Pillow Insert Size Matrix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88720"/>
            <a:ext cx="201168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29844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38BDF8"/>
                </a:solidFill>
              </a:rPr>
              <a:t>EURO SQUARE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162763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</a:rPr>
              <a:t>26" × 26"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2057400"/>
            <a:ext cx="1828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Lounge &amp; lobby accent seating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514600" y="1188720"/>
            <a:ext cx="201168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06040" y="129844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38BDF8"/>
                </a:solidFill>
              </a:rPr>
              <a:t>KING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2606040" y="162763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</a:rPr>
              <a:t>20" × 36"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606040" y="2057400"/>
            <a:ext cx="1828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Premium bed pillow replacement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4663440" y="1188720"/>
            <a:ext cx="201168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0" y="129844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38BDF8"/>
                </a:solidFill>
              </a:rPr>
              <a:t>STANDARD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754880" y="162763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</a:rPr>
              <a:t>20" × 26"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754880" y="2057400"/>
            <a:ext cx="1828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Universal bed and ward pillow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6812280" y="1188720"/>
            <a:ext cx="201168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903720" y="129844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38BDF8"/>
                </a:solidFill>
              </a:rPr>
              <a:t>LUMBAR A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6903720" y="162763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</a:rPr>
              <a:t>14" × 36"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903720" y="2057400"/>
            <a:ext cx="1828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Long lumbar support insert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365760" y="2788920"/>
            <a:ext cx="201168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289864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38BDF8"/>
                </a:solidFill>
              </a:rPr>
              <a:t>LUMBAR B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457200" y="322783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</a:rPr>
              <a:t>12" × 24"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57200" y="3657600"/>
            <a:ext cx="1828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Compact lumbar support insert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2514600" y="2788920"/>
            <a:ext cx="201168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606040" y="289864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38BDF8"/>
                </a:solidFill>
              </a:rPr>
              <a:t>BOLSTER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2606040" y="322783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</a:rPr>
              <a:t>Custom dia.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2606040" y="3657600"/>
            <a:ext cx="1828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Positioning &amp; orthopedic rolls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4663440" y="2788920"/>
            <a:ext cx="201168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54880" y="289864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38BDF8"/>
                </a:solidFill>
              </a:rPr>
              <a:t>SQUARE THROW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4754880" y="322783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</a:rPr>
              <a:t>18" × 18"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4754880" y="3657600"/>
            <a:ext cx="1828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Decorative hospitality accents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6812280" y="2788920"/>
            <a:ext cx="201168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03720" y="289864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38BDF8"/>
                </a:solidFill>
              </a:rPr>
              <a:t>CUSTOM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6903720" y="322783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</a:rPr>
              <a:t>Per spec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903720" y="3657600"/>
            <a:ext cx="1828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OEM sizing available on request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INSTITUTIONAL BEDDING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All-Season Micro Comforter Sets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155448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243584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38BDF8"/>
                </a:solidFill>
              </a:rPr>
              <a:t>Twin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65760" y="1536192"/>
            <a:ext cx="1554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8FAFC"/>
                </a:solidFill>
              </a:rPr>
              <a:t>68" × 86"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057400" y="1170432"/>
            <a:ext cx="155448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057400" y="1243584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38BDF8"/>
                </a:solidFill>
              </a:rPr>
              <a:t>Full / Double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057400" y="1536192"/>
            <a:ext cx="1554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8FAFC"/>
                </a:solidFill>
              </a:rPr>
              <a:t>79" × 86"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749040" y="1170432"/>
            <a:ext cx="155448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749040" y="1243584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38BDF8"/>
                </a:solidFill>
              </a:rPr>
              <a:t>Queen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749040" y="1536192"/>
            <a:ext cx="1554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8FAFC"/>
                </a:solidFill>
              </a:rPr>
              <a:t>88" × 92"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40680" y="1170432"/>
            <a:ext cx="155448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40680" y="1243584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38BDF8"/>
                </a:solidFill>
              </a:rPr>
              <a:t>King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40680" y="1536192"/>
            <a:ext cx="1554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8FAFC"/>
                </a:solidFill>
              </a:rPr>
              <a:t>104" × 92"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132320" y="1170432"/>
            <a:ext cx="155448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32320" y="1243584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38BDF8"/>
                </a:solidFill>
              </a:rPr>
              <a:t>Cal King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132320" y="1536192"/>
            <a:ext cx="1554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8FAFC"/>
                </a:solidFill>
              </a:rPr>
              <a:t>104" × 92"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65760" y="2240280"/>
            <a:ext cx="4114800" cy="105156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2331720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Baffle-Box Stitching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02920" y="2624328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Individual sewn chambers prevent fill shifting — uniform warmth from edge to edge throughout the product's lifetime.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709160" y="2240280"/>
            <a:ext cx="4114800" cy="105156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46320" y="2331720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Micro Fill Technology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846320" y="2624328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Ultra-fine microfiber cluster fill delivers lightweight warmth without allergenic down — safe for all patient profiles.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65760" y="3410712"/>
            <a:ext cx="4114800" cy="105156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920" y="35021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Easy-Care Shell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02920" y="3794760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Wrinkle-resistant outer fabric maintains hotel-quality appearance through repeated industrial laundry cycles.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709160" y="3410712"/>
            <a:ext cx="4114800" cy="105156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46320" y="35021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All-Season Weight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846320" y="3794760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Balanced 300–400 GSM fill weight — appropriate for climate-controlled institutional environments year-round.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INSTITUTIONAL BEDDING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Institutional Sheet Sets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4114800" cy="347472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298448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8BDF8"/>
                </a:solidFill>
              </a:rPr>
              <a:t>100% Ring-Spun Cotton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755648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›  Naturally breathable, moisture-absorbing fiber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48640" y="2267712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›  Soft hand-feel improves with every wash cycle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2779776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›  200–400 TC options for varied institutional grades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48640" y="3291840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›  Naturally hypoallergenic — ideal for sensitive patients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48640" y="3803904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›  Supports premium hospitality and medical positioning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709160" y="1170432"/>
            <a:ext cx="4114800" cy="347472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92040" y="1298448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8BDF8"/>
                </a:solidFill>
              </a:rPr>
              <a:t>High-Density Microfiber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92040" y="1755648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›  Ultra-soft brushed microfiber shell texture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892040" y="2267712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›  Stain and pilling resistant through 300+ washes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892040" y="2779776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›  Lightweight and fast-drying — reduces linen turnover time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892040" y="3291840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›  Deep-pocket elastic fitted sheet anchors to mattress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892040" y="3803904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›  Cost-effective bulk pricing for high-volume facilities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INSTITUTIONAL BEDDING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Waffle-Weave Thermal Blankets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8412480" cy="61264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1170432"/>
            <a:ext cx="45720" cy="61264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23444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Weave Structure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926080" y="1234440"/>
            <a:ext cx="5669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Open-cell waffle construction creates micro-air pockets — natural thermal insulation without heavy layering.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65760" y="1865376"/>
            <a:ext cx="8412480" cy="61264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" y="1865376"/>
            <a:ext cx="45720" cy="61264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1929384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Snag Resistance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926080" y="1929384"/>
            <a:ext cx="5669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Reinforced selvage edge hems prevent unraveling — maintains structural integrity through high-frequency industrial laundering.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65760" y="2560320"/>
            <a:ext cx="8412480" cy="61264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60" y="2560320"/>
            <a:ext cx="45720" cy="61264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62432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Breathability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926080" y="2624328"/>
            <a:ext cx="5669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Open-cell design allows air circulation — prevents moisture buildup and overheating in clinical environments.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65760" y="3255264"/>
            <a:ext cx="8412480" cy="61264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65760" y="3255264"/>
            <a:ext cx="45720" cy="61264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31927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Colorways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926080" y="3319272"/>
            <a:ext cx="5669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Available in multi-facility standard colorways for department coding and facility-wide linen management programs.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65760" y="3950208"/>
            <a:ext cx="8412480" cy="61264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65760" y="3950208"/>
            <a:ext cx="45720" cy="61264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4014216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Weight Options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2926080" y="4014216"/>
            <a:ext cx="5669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Lightweight 250 GSM summer grade to 450 GSM winter thermal — single supplier for year-round linen programs.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0" y="3200400"/>
            <a:ext cx="25603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0" b="1" dirty="0">
                <a:solidFill>
                  <a:srgbClr val="38BDF8"/>
                </a:solidFill>
              </a:rPr>
              <a:t>03</a:t>
            </a:r>
            <a:endParaRPr lang="en-US" sz="8000" dirty="0"/>
          </a:p>
        </p:txBody>
      </p:sp>
      <p:sp>
        <p:nvSpPr>
          <p:cNvPr id="5" name="Text 3"/>
          <p:cNvSpPr/>
          <p:nvPr/>
        </p:nvSpPr>
        <p:spPr>
          <a:xfrm>
            <a:off x="274320" y="128016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Commercial Dining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&amp; Table Linens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274320" y="28346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94A3B8"/>
                </a:solidFill>
              </a:rPr>
              <a:t>Stain-resistant tablecloths, kitchen utility towels, and full protective uniform programs for food service operations.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0" y="46634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38BDF8"/>
                </a:solidFill>
              </a:rPr>
              <a:t>PERFECT NEXT SMC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COMMERCIAL DINING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Satin Band Tablecloths &amp; Napkins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41148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07592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Liquid-Repellent Weave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1673352"/>
            <a:ext cx="3749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Poly-cotton construction with embedded liquid repellent — fluids bead on contact and wipe away cleanly, eliminating tablecloth saturation.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709160" y="1170432"/>
            <a:ext cx="41148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92040" y="1307592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High Stain Resistance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892040" y="1673352"/>
            <a:ext cx="3749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Food-grade stain resistance treatment maintains appearance across a full service period — reduces mid-service linen changes.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5760" y="2862072"/>
            <a:ext cx="41148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999232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Crisp Folding Memory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48640" y="3364992"/>
            <a:ext cx="3749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Fabric structure holds pressed fold lines through the full service period — professional table presentation maintained without re-ironing.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709160" y="2862072"/>
            <a:ext cx="41148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92040" y="2999232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Satin Band Finish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892040" y="3364992"/>
            <a:ext cx="3749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Classic woven satin border adds a visual refinement layer — appropriate for upscale dining, banquet halls, and hotel restaurant programs.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286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38BDF8"/>
                </a:solidFill>
              </a:rPr>
              <a:t>EXECUTIVE SUMMARY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Bridging Surgical Precision with Industrial Textile Engineering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417320"/>
            <a:ext cx="4114800" cy="13716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1417320"/>
            <a:ext cx="45720" cy="137160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1527048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Heritage &amp; Expertise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30352" y="1828800"/>
            <a:ext cx="3840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Originally established in precision surgical instruments, Perfect Next SMC brings sterile-environment quality standards to every textile product we manufacture and supply.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709160" y="1417320"/>
            <a:ext cx="4114800" cy="13716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09160" y="1417320"/>
            <a:ext cx="45720" cy="137160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73752" y="1527048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OEM &amp; Private Label Ready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873752" y="1828800"/>
            <a:ext cx="3840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From custom GSM weaving to embroidered branding — we manufacture to your exact specifications, packaged under your label, shipped in container-load volumes.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65760" y="2926080"/>
            <a:ext cx="4114800" cy="13716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60" y="2926080"/>
            <a:ext cx="45720" cy="137160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0352" y="3035808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Institutional-Grade Durability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30352" y="3337560"/>
            <a:ext cx="3840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Every product is engineered for high-cycle, high-turnover environments: hospitals, hotels, institutional dining, and veterinary facilities.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709160" y="2926080"/>
            <a:ext cx="4114800" cy="13716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09160" y="2926080"/>
            <a:ext cx="45720" cy="137160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73752" y="3035808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Global Logistics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873752" y="3337560"/>
            <a:ext cx="3840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ISO-aligned export documentation, pre-shipment inspection, and multi-modal freight coordination — container-ready from loom to loading dock.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COMMERCIAL DINING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100% Cotton Flour Sack Towels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8412480" cy="621792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1170432"/>
            <a:ext cx="45720" cy="6217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225296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Pure Ring-Spun Cotton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429000" y="1225296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Long-staple ring-spun fibers deliver exceptional absorbency — outperforms standard terry towels for liquid management in active kitchens.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65760" y="1874520"/>
            <a:ext cx="8412480" cy="621792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" y="1874520"/>
            <a:ext cx="45720" cy="6217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1929384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Lint-Free Performance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429000" y="1929384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Smooth weave construction eliminates lint transfer — safe for glass polishing, plating, and food contact surface wiping.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65760" y="2578608"/>
            <a:ext cx="8412480" cy="621792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60" y="2578608"/>
            <a:ext cx="45720" cy="6217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633472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Ultra-Absorbent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429000" y="2633472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High GSM utility weight absorbs multiple times its own weight — minimizes towel replacement frequency in high-volume prep environments.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65760" y="3282696"/>
            <a:ext cx="8412480" cy="621792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65760" y="3282696"/>
            <a:ext cx="45720" cy="6217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33756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Commercial Wash Durability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429000" y="3337560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Maintains absorbency and structural integrity through industrial laundering — retains performance across 300+ wash cycles.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65760" y="3986784"/>
            <a:ext cx="8412480" cy="621792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65760" y="3986784"/>
            <a:ext cx="45720" cy="6217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4041648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AFC"/>
                </a:solidFill>
              </a:rPr>
              <a:t>Cafeteria &amp; Food Prep Ready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429000" y="4041648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Sized and constructed for institutional kitchen workflows — standardized format simplifies ordering, storage, and staff distribution.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COMMERCIAL DINING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Protective Kitchen Uniforms &amp; Heat Mitts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4114800" cy="347472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298448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FULL-COVERAGE APRONS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02920" y="1664208"/>
            <a:ext cx="3840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›  Full chest-to-knee coverage protects against splatter and spill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02920" y="2130552"/>
            <a:ext cx="3840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›  Adjustable neck strap fits all body types uniformly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02920" y="2596896"/>
            <a:ext cx="3840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›  Reinforced tie-back waist for secure fit during active service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02920" y="3063240"/>
            <a:ext cx="3840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›  Multiple pocket configurations for tools and order pads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02920" y="3529584"/>
            <a:ext cx="3840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›  Commercial wash rated — color-fast through heavy laundering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02920" y="3995928"/>
            <a:ext cx="3840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›  Available in black, white, navy, and custom colorways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663440" y="1170432"/>
            <a:ext cx="4114800" cy="347472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00600" y="1298448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HEAVY QUILTED OVEN MITTS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800600" y="1645920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8FAFC"/>
                </a:solidFill>
              </a:rPr>
              <a:t>250°C</a:t>
            </a:r>
            <a:endParaRPr lang="en-US" sz="3600" dirty="0"/>
          </a:p>
        </p:txBody>
      </p:sp>
      <p:sp>
        <p:nvSpPr>
          <p:cNvPr id="17" name="Text 15"/>
          <p:cNvSpPr/>
          <p:nvPr/>
        </p:nvSpPr>
        <p:spPr>
          <a:xfrm>
            <a:off x="4800600" y="226771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4A3B8"/>
                </a:solidFill>
              </a:rPr>
              <a:t>Heat Resistance Rating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800600" y="2651760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›  Heavy quilted construction — no heat transfer through mitts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800600" y="303580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›  Extended cuff design protects forearm during oven service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800600" y="3419856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›  Non-slip grip texture on contact surfaces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800600" y="3803904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›  Commercial kitchen rated — exceeds food safety standards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800600" y="4187952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›  Sold in institutional packs for full kitchen programs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0" y="3200400"/>
            <a:ext cx="25603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0" b="1" dirty="0">
                <a:solidFill>
                  <a:srgbClr val="38BDF8"/>
                </a:solidFill>
              </a:rPr>
              <a:t>04</a:t>
            </a:r>
            <a:endParaRPr lang="en-US" sz="8000" dirty="0"/>
          </a:p>
        </p:txBody>
      </p:sp>
      <p:sp>
        <p:nvSpPr>
          <p:cNvPr id="5" name="Text 3"/>
          <p:cNvSpPr/>
          <p:nvPr/>
        </p:nvSpPr>
        <p:spPr>
          <a:xfrm>
            <a:off x="274320" y="128016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Specialty Comfort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&amp; Veterinary Textiles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274320" y="28346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94A3B8"/>
                </a:solidFill>
              </a:rPr>
              <a:t>Orthopedic pet beds and structured chair pads for veterinary clinics, pet hospitality, and comfort-care environments.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0" y="46634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38BDF8"/>
                </a:solidFill>
              </a:rPr>
              <a:t>PERFECT NEXT SMC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SPECIALTY &amp; VETERINARY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Orthopedic Pet Beds &amp; Tufted Chair Pads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4114800" cy="347472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298448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ORTHOPEDIC PET BEDS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02920" y="16916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38BDF8"/>
                </a:solidFill>
              </a:rPr>
              <a:t>Bolster Design: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02920" y="1947672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Raised perimeter bolster provides head and neck support — appropriate for post-surgical and senior animals.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502920" y="242316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38BDF8"/>
                </a:solidFill>
              </a:rPr>
              <a:t>Orthopedic Base: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02920" y="2679192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Pressure-distributing base fill reduces joint stress — critical for arthritic or recovery-phase patients.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502920" y="315468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38BDF8"/>
                </a:solidFill>
              </a:rPr>
              <a:t>Removable Cover: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02920" y="3410712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Machine-washable zip-off outer cover — simplifies clinical cleaning protocols between patients.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502920" y="388620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38BDF8"/>
                </a:solidFill>
              </a:rPr>
              <a:t>Size Range: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02920" y="4142232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S / M / L / XL formats suitable from small clinic companions to large-breed post-op recovery.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663440" y="1170432"/>
            <a:ext cx="4114800" cy="347472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00600" y="1298448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8BDF8"/>
                </a:solidFill>
              </a:rPr>
              <a:t>TUFTED CHAIR PADS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800600" y="1691640"/>
            <a:ext cx="3840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200" dirty="0">
                <a:solidFill>
                  <a:srgbClr val="94A3B8"/>
                </a:solidFill>
              </a:rPr>
              <a:t>AVAILABLE COLORWAYS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4800600" y="1965960"/>
            <a:ext cx="256032" cy="256032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166360" y="1965960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8FAFC"/>
                </a:solidFill>
              </a:rPr>
              <a:t>Navy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800600" y="2377440"/>
            <a:ext cx="256032" cy="256032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66360" y="2377440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8FAFC"/>
                </a:solidFill>
              </a:rPr>
              <a:t>Sage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800600" y="2788920"/>
            <a:ext cx="256032" cy="256032"/>
          </a:xfrm>
          <a:prstGeom prst="rect">
            <a:avLst/>
          </a:prstGeom>
          <a:solidFill>
            <a:srgbClr val="C8828A"/>
          </a:solidFill>
          <a:ln w="12700">
            <a:solidFill>
              <a:srgbClr val="C8828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166360" y="2788920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8FAFC"/>
                </a:solidFill>
              </a:rPr>
              <a:t>Blush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800600" y="3200400"/>
            <a:ext cx="256032" cy="25603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66360" y="3200400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8FAFC"/>
                </a:solidFill>
              </a:rPr>
              <a:t>Crimson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00600" y="3657600"/>
            <a:ext cx="3840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200" dirty="0">
                <a:solidFill>
                  <a:srgbClr val="94A3B8"/>
                </a:solidFill>
              </a:rPr>
              <a:t>CONSTRUCTION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4800600" y="391363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›  Button-tufted surface prevents fill migration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4800600" y="4206240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›  Non-slip backing for safety on hard surfaces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4800600" y="4498848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›  Suitable for waiting rooms, kennels, recovery areas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OEM WORKFLOW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4-Step OEM Procurement Execution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1965960" cy="34290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2801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38BDF8"/>
                </a:solidFill>
              </a:rPr>
              <a:t>01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502920" y="1965960"/>
            <a:ext cx="169164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" y="2084832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8FAFC"/>
                </a:solidFill>
              </a:rPr>
              <a:t>Technical Specifications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5488" y="2651760"/>
            <a:ext cx="1755648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4A3B8"/>
                </a:solidFill>
              </a:rPr>
              <a:t>Submit GSM targets, thread count requirements, size matrix, and performance standards. We provide technical feasibility confirmation within 48 hours.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2514600" y="1170432"/>
            <a:ext cx="1965960" cy="34290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14600" y="12801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38BDF8"/>
                </a:solidFill>
              </a:rPr>
              <a:t>02</a:t>
            </a:r>
            <a:endParaRPr lang="en-US" sz="4000" dirty="0"/>
          </a:p>
        </p:txBody>
      </p:sp>
      <p:sp>
        <p:nvSpPr>
          <p:cNvPr id="13" name="Shape 11"/>
          <p:cNvSpPr/>
          <p:nvPr/>
        </p:nvSpPr>
        <p:spPr>
          <a:xfrm>
            <a:off x="2651760" y="1965960"/>
            <a:ext cx="169164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24328" y="2084832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8FAFC"/>
                </a:solidFill>
              </a:rPr>
              <a:t>Lab Dip / Stitch Sampling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2624328" y="2651760"/>
            <a:ext cx="1755648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4A3B8"/>
                </a:solidFill>
              </a:rPr>
              <a:t>Color-matched lab dips and physical stitch samples are produced and dispatched for approval before bulk production is authorized.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663440" y="1170432"/>
            <a:ext cx="1965960" cy="34290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12801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38BDF8"/>
                </a:solidFill>
              </a:rPr>
              <a:t>03</a:t>
            </a:r>
            <a:endParaRPr lang="en-US" sz="4000" dirty="0"/>
          </a:p>
        </p:txBody>
      </p:sp>
      <p:sp>
        <p:nvSpPr>
          <p:cNvPr id="18" name="Shape 16"/>
          <p:cNvSpPr/>
          <p:nvPr/>
        </p:nvSpPr>
        <p:spPr>
          <a:xfrm>
            <a:off x="4800600" y="1965960"/>
            <a:ext cx="169164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73168" y="2084832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8FAFC"/>
                </a:solidFill>
              </a:rPr>
              <a:t>Precision Loom Weaving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773168" y="2651760"/>
            <a:ext cx="1755648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4A3B8"/>
                </a:solidFill>
              </a:rPr>
              <a:t>Full production executed on industrial looms with inline quality checks at weaving, dyeing, cutting, and finishing stages.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812280" y="1170432"/>
            <a:ext cx="1965960" cy="34290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12280" y="12801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38BDF8"/>
                </a:solidFill>
              </a:rPr>
              <a:t>04</a:t>
            </a:r>
            <a:endParaRPr lang="en-US" sz="4000" dirty="0"/>
          </a:p>
        </p:txBody>
      </p:sp>
      <p:sp>
        <p:nvSpPr>
          <p:cNvPr id="23" name="Shape 21"/>
          <p:cNvSpPr/>
          <p:nvPr/>
        </p:nvSpPr>
        <p:spPr>
          <a:xfrm>
            <a:off x="6949440" y="1965960"/>
            <a:ext cx="169164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22008" y="2084832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8FAFC"/>
                </a:solidFill>
              </a:rPr>
              <a:t>ISO Export Logistics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922008" y="2651760"/>
            <a:ext cx="1755648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4A3B8"/>
                </a:solidFill>
              </a:rPr>
              <a:t>Pre-shipment third-party inspection, export documentation, phytosanitary certification, and FCL/LCL freight coordination to your port.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983480"/>
            <a:ext cx="9144000" cy="16459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5603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500" dirty="0">
                <a:solidFill>
                  <a:srgbClr val="38BDF8"/>
                </a:solidFill>
              </a:rPr>
              <a:t>READY TO PROCURE?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8FAFC"/>
                </a:solidFill>
              </a:rPr>
              <a:t>Start Your RFQ Today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2286000" y="1325880"/>
            <a:ext cx="457200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1481328"/>
            <a:ext cx="8412480" cy="27432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691640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200" dirty="0">
                <a:solidFill>
                  <a:srgbClr val="94A3B8"/>
                </a:solidFill>
              </a:rPr>
              <a:t>B2B PORTAL &amp; CATALOG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640080" y="1965960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8BDF8"/>
                </a:solidFill>
              </a:rPr>
              <a:t>fabrics.perfectnextsmc.com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2350008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200" dirty="0">
                <a:solidFill>
                  <a:srgbClr val="94A3B8"/>
                </a:solidFill>
              </a:rPr>
              <a:t>CORPORATE WEBSITE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640080" y="2624328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8BDF8"/>
                </a:solidFill>
              </a:rPr>
              <a:t>perfectnextsmc.com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" y="3008376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200" dirty="0">
                <a:solidFill>
                  <a:srgbClr val="94A3B8"/>
                </a:solidFill>
              </a:rPr>
              <a:t>INQUIRIES &amp; RFQ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640080" y="3282696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8BDF8"/>
                </a:solidFill>
              </a:rPr>
              <a:t>info@perfectnextsmc.com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0" y="1481328"/>
            <a:ext cx="2194560" cy="274320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92240" y="1600200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38BDF8"/>
                </a:solidFill>
              </a:rPr>
              <a:t>WHAT TO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38BDF8"/>
                </a:solidFill>
              </a:rPr>
              <a:t>INCLUDE IN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38BDF8"/>
                </a:solidFill>
              </a:rPr>
              <a:t>YOUR RFQ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492240" y="233172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·  Product category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6492240" y="2624328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·  Quantity / MOQ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6492240" y="2916936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·  Size matrix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6492240" y="3209544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·  Delivery port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6492240" y="3502152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·  Branding needs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6492240" y="379476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·  Timeline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365760" y="4992624"/>
            <a:ext cx="841248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F8FAFC"/>
                </a:solidFill>
              </a:rPr>
              <a:t>Perfect Next SMC — Medical-Grade &amp; Institutional Textiles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286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38BDF8"/>
                </a:solidFill>
              </a:rPr>
              <a:t>OEM CAPABILITIES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Your Brand. Our Manufacturing. Delivered Globally.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325880"/>
            <a:ext cx="265176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435608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GSM Engineering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1764792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Lightweight 80–120 GSM scrub fabrics to heavy-duty 300+ GSM institutional bedding — engineered per application.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3200400" y="1325880"/>
            <a:ext cx="265176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37560" y="1435608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Thread Count Control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337560" y="1764792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Precise 200–1000 TC weaving with ring-spun, combed, and microfiber yarns tailored to end-use requirements.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6035040" y="1325880"/>
            <a:ext cx="265176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72200" y="1435608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Private Labeling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172200" y="1764792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Custom woven labels, printed care tags, branded packaging inserts, and poly-bag wrap — fully white-label ready.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65760" y="2926080"/>
            <a:ext cx="265176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" y="3035808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Color &amp; Pattern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02920" y="3364992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Lab dip approval, Pantone-matched dyeing, and custom jacquard or printed pattern development.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3200400" y="2926080"/>
            <a:ext cx="265176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37560" y="3035808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Container Logistics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337560" y="3364992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FCL/LCL coordination, pre-shipment QC, phytosanitary certification, and origin documentation.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035040" y="2926080"/>
            <a:ext cx="265176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172200" y="3035808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MOQ Flexibility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172200" y="3364992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Structured MOQs with tiered pricing — scalable from pilot hospital programs to national supply chain volumes.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0" y="3200400"/>
            <a:ext cx="25603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0" b="1" dirty="0">
                <a:solidFill>
                  <a:srgbClr val="38BDF8"/>
                </a:solidFill>
              </a:rPr>
              <a:t>01</a:t>
            </a:r>
            <a:endParaRPr lang="en-US" sz="8000" dirty="0"/>
          </a:p>
        </p:txBody>
      </p:sp>
      <p:sp>
        <p:nvSpPr>
          <p:cNvPr id="5" name="Text 3"/>
          <p:cNvSpPr/>
          <p:nvPr/>
        </p:nvSpPr>
        <p:spPr>
          <a:xfrm>
            <a:off x="274320" y="128016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Clinical &amp;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Medical Apparel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274320" y="28346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94A3B8"/>
                </a:solidFill>
              </a:rPr>
              <a:t>Lab coats, scrub suits, and patient gowns engineered for sterile environments and high-cycle laundering.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0" y="46634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38BDF8"/>
                </a:solidFill>
              </a:rPr>
              <a:t>PERFECT NEXT SMC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CLINICAL APPAREL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Professional Slim-Fit Lab Coats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43000"/>
            <a:ext cx="5303520" cy="356616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99032"/>
            <a:ext cx="1005840" cy="237744"/>
          </a:xfrm>
          <a:prstGeom prst="rect">
            <a:avLst/>
          </a:prstGeom>
          <a:solidFill>
            <a:srgbClr val="0E7490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399032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8FAFC"/>
                </a:solidFill>
              </a:rPr>
              <a:t>COLLAR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1600200" y="1380744"/>
            <a:ext cx="3931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Exquisite suit-style notch collar — professional presentation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02920" y="1911096"/>
            <a:ext cx="1005840" cy="237744"/>
          </a:xfrm>
          <a:prstGeom prst="rect">
            <a:avLst/>
          </a:prstGeom>
          <a:solidFill>
            <a:srgbClr val="0E7490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1911096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8FAFC"/>
                </a:solidFill>
              </a:rPr>
              <a:t>POCKETS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1600200" y="1892808"/>
            <a:ext cx="3931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3 utility pockets: dedicated mask, glove, and instrument slots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02920" y="2423160"/>
            <a:ext cx="1005840" cy="237744"/>
          </a:xfrm>
          <a:prstGeom prst="rect">
            <a:avLst/>
          </a:prstGeom>
          <a:solidFill>
            <a:srgbClr val="0E7490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2423160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8FAFC"/>
                </a:solidFill>
              </a:rPr>
              <a:t>CUFFS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1600200" y="2404872"/>
            <a:ext cx="3931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Adjustable button cuffs for sterile slip-on technique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02920" y="2935224"/>
            <a:ext cx="1005840" cy="237744"/>
          </a:xfrm>
          <a:prstGeom prst="rect">
            <a:avLst/>
          </a:prstGeom>
          <a:solidFill>
            <a:srgbClr val="0E7490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2935224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8FAFC"/>
                </a:solidFill>
              </a:rPr>
              <a:t>VENT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1600200" y="2916936"/>
            <a:ext cx="3931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Rear vent opening for full-range clinical movement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02920" y="3447288"/>
            <a:ext cx="1005840" cy="237744"/>
          </a:xfrm>
          <a:prstGeom prst="rect">
            <a:avLst/>
          </a:prstGeom>
          <a:solidFill>
            <a:srgbClr val="0E7490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344728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8FAFC"/>
                </a:solidFill>
              </a:rPr>
              <a:t>FABRIC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1600200" y="3429000"/>
            <a:ext cx="3931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Premium poly-cotton blend, anti-static, easy-press finish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02920" y="3959352"/>
            <a:ext cx="1005840" cy="237744"/>
          </a:xfrm>
          <a:prstGeom prst="rect">
            <a:avLst/>
          </a:prstGeom>
          <a:solidFill>
            <a:srgbClr val="0E7490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3959352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8FAFC"/>
                </a:solidFill>
              </a:rPr>
              <a:t>CERTIFICATION</a:t>
            </a:r>
            <a:endParaRPr lang="en-US" sz="700" dirty="0"/>
          </a:p>
        </p:txBody>
      </p:sp>
      <p:sp>
        <p:nvSpPr>
          <p:cNvPr id="24" name="Text 22"/>
          <p:cNvSpPr/>
          <p:nvPr/>
        </p:nvSpPr>
        <p:spPr>
          <a:xfrm>
            <a:off x="1600200" y="3941064"/>
            <a:ext cx="3931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Safe for industrial laundering and low-temp autoclave cycles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852160" y="1143000"/>
            <a:ext cx="2926080" cy="356616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89320" y="1298448"/>
            <a:ext cx="2651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38BDF8"/>
                </a:solidFill>
              </a:rPr>
              <a:t>AVAILABLE IN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5989320" y="1600200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8FAFC"/>
                </a:solidFill>
              </a:rPr>
              <a:t>XS  ·  S  ·  M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989320" y="1947672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8FAFC"/>
                </a:solidFill>
              </a:rPr>
              <a:t>L  ·  XL  ·  2XL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89320" y="2295144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8FAFC"/>
                </a:solidFill>
              </a:rPr>
              <a:t>3XL  ·  4XL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5989320" y="2697480"/>
            <a:ext cx="2651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38BDF8"/>
                </a:solidFill>
              </a:rPr>
              <a:t>COLORS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6126480" y="2999232"/>
            <a:ext cx="24688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· Classic White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126480" y="3273552"/>
            <a:ext cx="24688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· Ceil Blue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126480" y="3547872"/>
            <a:ext cx="24688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· Charcoal Grey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126480" y="3822192"/>
            <a:ext cx="24688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· Custom / Lab Dip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CLINICAL APPAREL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Unisex Hospital Lab Coats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88720"/>
            <a:ext cx="8412480" cy="6400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1188720"/>
            <a:ext cx="45720" cy="6400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243584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Fabric Composition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108960" y="1243584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Poly-cotton twill — balanced durability and breathability for all-day clinical wear.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65760" y="1911096"/>
            <a:ext cx="8412480" cy="6400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" y="1911096"/>
            <a:ext cx="45720" cy="6400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1965960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Chemical Resistance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108960" y="1965960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Industrial bleach-safe: maintains color integrity through 200+ wash cycles at 90°C.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65760" y="2633472"/>
            <a:ext cx="8412480" cy="6400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60" y="2633472"/>
            <a:ext cx="45720" cy="6400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" y="2688336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Autoclave Compatible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108960" y="2688336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Retains dimensional stability under standard autoclave sterilization protocols.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65760" y="3355848"/>
            <a:ext cx="8412480" cy="6400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65760" y="3355848"/>
            <a:ext cx="45720" cy="6400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4360" y="3410712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Size Range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108960" y="3410712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Comprehensive XS–4XL unisex sizing to outfit entire departments uniformly.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365760" y="4078224"/>
            <a:ext cx="8412480" cy="6400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65760" y="4078224"/>
            <a:ext cx="45720" cy="6400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133088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8BDF8"/>
                </a:solidFill>
              </a:rPr>
              <a:t>Customization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108960" y="4133088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Embroidered logos, department color coding, and woven name label inserts available.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CLINICAL APPAREL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Performance Scrub Suits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88720"/>
            <a:ext cx="411480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3258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⚡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51560" y="132588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8BDF8"/>
                </a:solidFill>
              </a:rPr>
              <a:t>4-Way Stretch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" y="1737360"/>
            <a:ext cx="38404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Athletic cut with omnidirectional stretch fabric — full range of motion for surgical and emergency workflows.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709160" y="1188720"/>
            <a:ext cx="411480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46320" y="13258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💧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394960" y="132588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8BDF8"/>
                </a:solidFill>
              </a:rPr>
              <a:t>QuickCool Moisture-Wicking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46320" y="1737360"/>
            <a:ext cx="38404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Active moisture transport channels pull perspiration away from skin — keeping clinical teams dry under pressure.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65760" y="2788920"/>
            <a:ext cx="411480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2926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🧪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051560" y="292608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8BDF8"/>
                </a:solidFill>
              </a:rPr>
              <a:t>Chemical-Free Fabric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3337560"/>
            <a:ext cx="38404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Featherweight construction free of formaldehyde finishes — hypoallergenic and skin-safe for direct patient contact.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709160" y="2788920"/>
            <a:ext cx="4114800" cy="14630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46320" y="2926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✅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5394960" y="292608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8BDF8"/>
                </a:solidFill>
              </a:rPr>
              <a:t>Wrinkle-Resistant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46320" y="3337560"/>
            <a:ext cx="38404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</a:rPr>
              <a:t>Maintains professional appearance through high-frequency washing — no ironing required between shifts.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 dirty="0">
                <a:solidFill>
                  <a:srgbClr val="38BDF8"/>
                </a:solidFill>
              </a:rPr>
              <a:t>CLINICAL APPAREL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8FAFC"/>
                </a:solidFill>
              </a:rPr>
              <a:t>Patient Hospital Gowns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3657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70432"/>
            <a:ext cx="8412480" cy="338328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362456"/>
            <a:ext cx="1097280" cy="25603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362456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8FAFC"/>
                </a:solidFill>
              </a:rPr>
              <a:t>FIT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783080" y="1362456"/>
            <a:ext cx="6766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Universal one-size relaxed fit — 115 cm garment length for broad patient coverage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48640" y="1856232"/>
            <a:ext cx="1097280" cy="25603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56232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8FAFC"/>
                </a:solidFill>
              </a:rPr>
              <a:t>WASH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783080" y="1856232"/>
            <a:ext cx="6766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High-temperature industrial wash durability — holds color and structure through 150+ cycles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48640" y="2350008"/>
            <a:ext cx="1097280" cy="25603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350008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8FAFC"/>
                </a:solidFill>
              </a:rPr>
              <a:t>DESIGN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783080" y="2350008"/>
            <a:ext cx="6766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Unisex geometric print — maintains dignified patient presentation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48640" y="2843784"/>
            <a:ext cx="1097280" cy="25603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2843784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8FAFC"/>
                </a:solidFill>
              </a:rPr>
              <a:t>CLOSURE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783080" y="2843784"/>
            <a:ext cx="6766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Tie-back open design — enables clinical access without garment removal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3337560"/>
            <a:ext cx="1097280" cy="25603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33756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8FAFC"/>
                </a:solidFill>
              </a:rPr>
              <a:t>MATERIAL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783080" y="3337560"/>
            <a:ext cx="6766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Soft-handle woven cotton-poly — gentle against compromised or post-surgical skin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48640" y="3831336"/>
            <a:ext cx="1097280" cy="25603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3831336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8FAFC"/>
                </a:solidFill>
              </a:rPr>
              <a:t>SOURCING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783080" y="3831336"/>
            <a:ext cx="6766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4A3B8"/>
                </a:solidFill>
              </a:rPr>
              <a:t>Available in bulk institutional packs — per-unit economics optimized for high-census facilities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50" dirty="0">
                <a:solidFill>
                  <a:srgbClr val="475569"/>
                </a:solidFill>
              </a:rPr>
              <a:t>fabrics.perfectnextsmc.com  </a:t>
            </a:r>
            <a:r>
              <a:rPr lang="en-US" sz="750" dirty="0">
                <a:solidFill>
                  <a:srgbClr val="475569"/>
                </a:solidFill>
              </a:rPr>
              <a:t>|  info@perfectnextsmc.com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0" y="3200400"/>
            <a:ext cx="25603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0" b="1" dirty="0">
                <a:solidFill>
                  <a:srgbClr val="38BDF8"/>
                </a:solidFill>
              </a:rPr>
              <a:t>02</a:t>
            </a:r>
            <a:endParaRPr lang="en-US" sz="8000" dirty="0"/>
          </a:p>
        </p:txBody>
      </p:sp>
      <p:sp>
        <p:nvSpPr>
          <p:cNvPr id="5" name="Text 3"/>
          <p:cNvSpPr/>
          <p:nvPr/>
        </p:nvSpPr>
        <p:spPr>
          <a:xfrm>
            <a:off x="274320" y="128016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Institutional Bedding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&amp; Protection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274320" y="28346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94A3B8"/>
                </a:solidFill>
              </a:rPr>
              <a:t>Waterproof barriers, luxury toppers, and complete sleep system components for healthcare and hospitality.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0" y="46634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38BDF8"/>
                </a:solidFill>
              </a:rPr>
              <a:t>PERFECT NEXT SMC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2103</Words>
  <Application>Microsoft Office PowerPoint</Application>
  <PresentationFormat>On-screen Show (16:9)</PresentationFormat>
  <Paragraphs>368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 TAHA</cp:lastModifiedBy>
  <cp:revision>3</cp:revision>
  <dcterms:created xsi:type="dcterms:W3CDTF">2026-08-23T09:47:28Z</dcterms:created>
  <dcterms:modified xsi:type="dcterms:W3CDTF">2026-08-23T10:59:23Z</dcterms:modified>
</cp:coreProperties>
</file>